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593" r:id="rId2"/>
    <p:sldId id="735" r:id="rId3"/>
    <p:sldId id="644" r:id="rId4"/>
    <p:sldId id="645" r:id="rId5"/>
    <p:sldId id="646" r:id="rId6"/>
    <p:sldId id="648" r:id="rId7"/>
    <p:sldId id="649" r:id="rId8"/>
    <p:sldId id="734" r:id="rId9"/>
    <p:sldId id="650" r:id="rId10"/>
    <p:sldId id="651" r:id="rId11"/>
    <p:sldId id="652" r:id="rId12"/>
    <p:sldId id="653" r:id="rId13"/>
    <p:sldId id="654" r:id="rId14"/>
    <p:sldId id="655" r:id="rId15"/>
    <p:sldId id="656" r:id="rId16"/>
    <p:sldId id="657" r:id="rId17"/>
    <p:sldId id="658" r:id="rId18"/>
    <p:sldId id="659" r:id="rId19"/>
    <p:sldId id="660" r:id="rId20"/>
    <p:sldId id="662" r:id="rId21"/>
    <p:sldId id="663" r:id="rId22"/>
    <p:sldId id="712" r:id="rId23"/>
    <p:sldId id="713" r:id="rId24"/>
    <p:sldId id="714" r:id="rId25"/>
    <p:sldId id="715" r:id="rId26"/>
    <p:sldId id="716" r:id="rId27"/>
    <p:sldId id="717" r:id="rId28"/>
    <p:sldId id="736" r:id="rId29"/>
    <p:sldId id="665" r:id="rId30"/>
    <p:sldId id="666" r:id="rId31"/>
    <p:sldId id="720" r:id="rId32"/>
    <p:sldId id="721" r:id="rId33"/>
    <p:sldId id="738" r:id="rId34"/>
    <p:sldId id="722" r:id="rId35"/>
    <p:sldId id="723" r:id="rId36"/>
    <p:sldId id="669" r:id="rId37"/>
    <p:sldId id="724" r:id="rId38"/>
    <p:sldId id="725" r:id="rId39"/>
    <p:sldId id="671" r:id="rId40"/>
    <p:sldId id="726" r:id="rId41"/>
    <p:sldId id="727" r:id="rId42"/>
    <p:sldId id="673" r:id="rId43"/>
    <p:sldId id="728" r:id="rId44"/>
    <p:sldId id="729" r:id="rId45"/>
    <p:sldId id="677" r:id="rId46"/>
    <p:sldId id="678" r:id="rId47"/>
    <p:sldId id="730" r:id="rId48"/>
    <p:sldId id="737" r:id="rId49"/>
    <p:sldId id="73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1535" autoAdjust="0"/>
  </p:normalViewPr>
  <p:slideViewPr>
    <p:cSldViewPr snapToGrid="0">
      <p:cViewPr varScale="1">
        <p:scale>
          <a:sx n="95" d="100"/>
          <a:sy n="95" d="100"/>
        </p:scale>
        <p:origin x="206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47935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378947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48</a:t>
            </a:fld>
            <a:endParaRPr lang="en-US"/>
          </a:p>
        </p:txBody>
      </p:sp>
    </p:spTree>
    <p:extLst>
      <p:ext uri="{BB962C8B-B14F-4D97-AF65-F5344CB8AC3E}">
        <p14:creationId xmlns:p14="http://schemas.microsoft.com/office/powerpoint/2010/main" val="164765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1/12/20</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1/12/20</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1/12/20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1/12/20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1/12/20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1/12/20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1/12/20</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1/12/20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1/12/20</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1/12/20</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1/12/20</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1/12/20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t>1/12/20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9540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80308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6261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06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363853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394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869325"/>
            <a:ext cx="2905774" cy="593998"/>
          </a:xfrm>
          <a:prstGeom prst="rect">
            <a:avLst/>
          </a:prstGeom>
        </p:spPr>
      </p:pic>
    </p:spTree>
    <p:extLst>
      <p:ext uri="{BB962C8B-B14F-4D97-AF65-F5344CB8AC3E}">
        <p14:creationId xmlns:p14="http://schemas.microsoft.com/office/powerpoint/2010/main" val="364189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389697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4289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240641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5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r>
              <a:rPr lang="en-US" i="1" dirty="0"/>
              <a:t>– all times are suggested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1118067"/>
              </p:ext>
            </p:extLst>
          </p:nvPr>
        </p:nvGraphicFramePr>
        <p:xfrm>
          <a:off x="252248" y="1111250"/>
          <a:ext cx="8560675" cy="4539615"/>
        </p:xfrm>
        <a:graphic>
          <a:graphicData uri="http://schemas.openxmlformats.org/drawingml/2006/table">
            <a:tbl>
              <a:tblPr firstRow="1" bandRow="1">
                <a:tableStyleId>{F5AB1C69-6EDB-4FF4-983F-18BD219EF322}</a:tableStyleId>
              </a:tblPr>
              <a:tblGrid>
                <a:gridCol w="1344142">
                  <a:extLst>
                    <a:ext uri="{9D8B030D-6E8A-4147-A177-3AD203B41FA5}">
                      <a16:colId xmlns:a16="http://schemas.microsoft.com/office/drawing/2014/main" val="20000"/>
                    </a:ext>
                  </a:extLst>
                </a:gridCol>
                <a:gridCol w="931524">
                  <a:extLst>
                    <a:ext uri="{9D8B030D-6E8A-4147-A177-3AD203B41FA5}">
                      <a16:colId xmlns:a16="http://schemas.microsoft.com/office/drawing/2014/main" val="20001"/>
                    </a:ext>
                  </a:extLst>
                </a:gridCol>
                <a:gridCol w="6285009">
                  <a:extLst>
                    <a:ext uri="{9D8B030D-6E8A-4147-A177-3AD203B41FA5}">
                      <a16:colId xmlns:a16="http://schemas.microsoft.com/office/drawing/2014/main" val="20002"/>
                    </a:ext>
                  </a:extLst>
                </a:gridCol>
              </a:tblGrid>
              <a:tr h="370840">
                <a:tc>
                  <a:txBody>
                    <a:bodyPr/>
                    <a:lstStyle/>
                    <a:p>
                      <a:pPr algn="ctr" fontAlgn="ctr"/>
                      <a:r>
                        <a:rPr lang="en-US" sz="2400" b="0" i="0" u="none" strike="noStrike" dirty="0">
                          <a:solidFill>
                            <a:schemeClr val="bg1"/>
                          </a:solidFill>
                          <a:effectLst/>
                          <a:latin typeface="Calibri" panose="020F0502020204030204" pitchFamily="34" charset="0"/>
                        </a:rPr>
                        <a:t>Start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r>
                        <a:rPr lang="en-US" sz="2400" b="0" i="0" u="none" strike="noStrike">
                          <a:solidFill>
                            <a:schemeClr val="bg1"/>
                          </a:solidFill>
                          <a:effectLst/>
                          <a:latin typeface="Calibri" panose="020F0502020204030204" pitchFamily="34" charset="0"/>
                        </a:rPr>
                        <a:t>End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2400" b="0" i="0" u="none" strike="noStrike" dirty="0">
                          <a:solidFill>
                            <a:schemeClr val="bg1"/>
                          </a:solidFill>
                          <a:effectLst/>
                          <a:latin typeface="Calibri" panose="020F0502020204030204" pitchFamily="34" charset="0"/>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8:45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en-US" sz="1800" b="0" i="0" u="none" strike="noStrike" baseline="0" dirty="0">
                          <a:solidFill>
                            <a:srgbClr val="000000"/>
                          </a:solidFill>
                          <a:effectLst/>
                          <a:latin typeface="Calibri" panose="020F0502020204030204" pitchFamily="34" charset="0"/>
                        </a:rPr>
                        <a:t>Coffee</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l" fontAlgn="b"/>
                      <a:r>
                        <a:rPr lang="pt-BR" sz="1800" b="0" i="0" u="none" strike="noStrike" baseline="0" dirty="0">
                          <a:solidFill>
                            <a:srgbClr val="000000"/>
                          </a:solidFill>
                          <a:effectLst/>
                          <a:latin typeface="Calibri" panose="020F0502020204030204" pitchFamily="34" charset="0"/>
                        </a:rPr>
                        <a:t>Syllabus, Intro to R, R Setup</a:t>
                      </a:r>
                    </a:p>
                  </a:txBody>
                  <a:tcPr marL="9525" marR="9525" marT="9525" marB="0" anchor="b"/>
                </a:tc>
                <a:extLst>
                  <a:ext uri="{0D108BD9-81ED-4DB2-BD59-A6C34878D82A}">
                    <a16:rowId xmlns:a16="http://schemas.microsoft.com/office/drawing/2014/main" val="10002"/>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10:30</a:t>
                      </a:r>
                    </a:p>
                  </a:txBody>
                  <a:tcPr marL="9525" marR="9525" marT="9525" marB="0" anchor="ctr"/>
                </a:tc>
                <a:tc>
                  <a:txBody>
                    <a:bodyPr/>
                    <a:lstStyle/>
                    <a:p>
                      <a:pPr algn="l" fontAlgn="b"/>
                      <a:r>
                        <a:rPr lang="en-US" sz="1800" b="0" i="0" u="none" strike="noStrike" baseline="0" dirty="0">
                          <a:solidFill>
                            <a:srgbClr val="000000"/>
                          </a:solidFill>
                          <a:effectLst/>
                          <a:latin typeface="Calibri" panose="020F0502020204030204" pitchFamily="34" charset="0"/>
                        </a:rPr>
                        <a:t>Break</a:t>
                      </a:r>
                    </a:p>
                  </a:txBody>
                  <a:tcPr marL="9525" marR="9525" marT="9525" marB="0" anchor="b"/>
                </a:tc>
                <a:extLst>
                  <a:ext uri="{0D108BD9-81ED-4DB2-BD59-A6C34878D82A}">
                    <a16:rowId xmlns:a16="http://schemas.microsoft.com/office/drawing/2014/main" val="10003"/>
                  </a:ext>
                </a:extLst>
              </a:tr>
              <a:tr h="370840">
                <a:tc>
                  <a:txBody>
                    <a:bodyPr/>
                    <a:lstStyle/>
                    <a:p>
                      <a:pPr algn="ctr" fontAlgn="ctr"/>
                      <a:r>
                        <a:rPr lang="en-US" sz="1800" b="0" i="0" u="none" strike="noStrike">
                          <a:solidFill>
                            <a:srgbClr val="000000"/>
                          </a:solidFill>
                          <a:effectLst/>
                          <a:latin typeface="Calibri" panose="020F0502020204030204" pitchFamily="34" charset="0"/>
                        </a:rPr>
                        <a:t>10:30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What is TM?</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String Manipulation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Keyword Search &amp; Density </a:t>
                      </a:r>
                    </a:p>
                    <a:p>
                      <a:pPr algn="l" fontAlgn="b"/>
                      <a:r>
                        <a:rPr lang="en-US" sz="1800" b="0" i="0" u="none" strike="noStrike" dirty="0">
                          <a:solidFill>
                            <a:srgbClr val="000000"/>
                          </a:solidFill>
                          <a:effectLst/>
                          <a:latin typeface="Calibri" panose="020F0502020204030204" pitchFamily="34" charset="0"/>
                        </a:rPr>
                        <a:t>Misspelling</a:t>
                      </a:r>
                    </a:p>
                  </a:txBody>
                  <a:tcPr marL="9525" marR="9525" marT="9525" marB="0" anchor="b"/>
                </a:tc>
                <a:extLst>
                  <a:ext uri="{0D108BD9-81ED-4DB2-BD59-A6C34878D82A}">
                    <a16:rowId xmlns:a16="http://schemas.microsoft.com/office/drawing/2014/main" val="10004"/>
                  </a:ext>
                </a:extLst>
              </a:tr>
              <a:tr h="370840">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Lunch</a:t>
                      </a:r>
                    </a:p>
                  </a:txBody>
                  <a:tcPr marL="9525" marR="9525" marT="9525" marB="0" anchor="b"/>
                </a:tc>
                <a:extLst>
                  <a:ext uri="{0D108BD9-81ED-4DB2-BD59-A6C34878D82A}">
                    <a16:rowId xmlns:a16="http://schemas.microsoft.com/office/drawing/2014/main" val="10005"/>
                  </a:ext>
                </a:extLst>
              </a:tr>
              <a:tr h="370840">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ctr" fontAlgn="ctr"/>
                      <a:r>
                        <a:rPr lang="en-US" sz="1800" b="0" i="0" u="none" strike="noStrike" dirty="0">
                          <a:solidFill>
                            <a:srgbClr val="000000"/>
                          </a:solidFill>
                          <a:effectLst/>
                          <a:latin typeface="Calibri" panose="020F0502020204030204" pitchFamily="34" charset="0"/>
                        </a:rPr>
                        <a:t>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Bag of Words</a:t>
                      </a:r>
                    </a:p>
                    <a:p>
                      <a:pPr algn="l" fontAlgn="b"/>
                      <a:r>
                        <a:rPr lang="en-US" sz="1800" b="0" i="0" u="none" strike="noStrike" dirty="0">
                          <a:solidFill>
                            <a:srgbClr val="000000"/>
                          </a:solidFill>
                          <a:effectLst/>
                          <a:latin typeface="Calibri" panose="020F0502020204030204" pitchFamily="34" charset="0"/>
                        </a:rPr>
                        <a:t>tm Class &amp; Functions</a:t>
                      </a:r>
                    </a:p>
                    <a:p>
                      <a:pPr algn="l" fontAlgn="b"/>
                      <a:r>
                        <a:rPr lang="en-US" sz="1800" b="0" i="0" u="none" strike="noStrike" baseline="0" dirty="0">
                          <a:solidFill>
                            <a:srgbClr val="000000"/>
                          </a:solidFill>
                          <a:effectLst/>
                          <a:latin typeface="Calibri" panose="020F0502020204030204" pitchFamily="34" charset="0"/>
                        </a:rPr>
                        <a:t>Meta-Document Information</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70840">
                <a:tc>
                  <a:txBody>
                    <a:bodyPr/>
                    <a:lstStyle/>
                    <a:p>
                      <a:pPr algn="ctr" fontAlgn="ctr"/>
                      <a:r>
                        <a:rPr lang="en-US" sz="1800" b="0" i="0" u="none" strike="noStrike">
                          <a:solidFill>
                            <a:srgbClr val="000000"/>
                          </a:solidFill>
                          <a:effectLst/>
                          <a:latin typeface="Calibri" panose="020F0502020204030204" pitchFamily="34" charset="0"/>
                        </a:rPr>
                        <a:t>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WFM</a:t>
                      </a:r>
                    </a:p>
                  </a:txBody>
                  <a:tcPr marL="9525" marR="9525" marT="9525" marB="0" anchor="b"/>
                </a:tc>
                <a:extLst>
                  <a:ext uri="{0D108BD9-81ED-4DB2-BD59-A6C34878D82A}">
                    <a16:rowId xmlns:a16="http://schemas.microsoft.com/office/drawing/2014/main" val="10007"/>
                  </a:ext>
                </a:extLst>
              </a:tr>
              <a:tr h="370840">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3:15</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Lab: Clean a corpus</a:t>
                      </a:r>
                      <a:r>
                        <a:rPr lang="en-US" sz="1800" b="0" i="0" u="none" strike="noStrike" baseline="0" dirty="0">
                          <a:solidFill>
                            <a:srgbClr val="000000"/>
                          </a:solidFill>
                          <a:effectLst/>
                          <a:latin typeface="Calibri" panose="020F0502020204030204" pitchFamily="34" charset="0"/>
                        </a:rPr>
                        <a:t> of tweets &amp; construct WFM</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1/12/20</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103229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1/12/20</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9678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7490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628650" y="318234"/>
            <a:ext cx="7886700" cy="591477"/>
          </a:xfrm>
        </p:spPr>
        <p:txBody>
          <a:bodyPr/>
          <a:lstStyle/>
          <a:p>
            <a:r>
              <a:rPr lang="en-US" dirty="0"/>
              <a:t>Coffee!!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Open </a:t>
            </a:r>
            <a:r>
              <a:rPr lang="en-US" dirty="0" err="1"/>
              <a:t>C_String_Search_Manipulation</a:t>
            </a:r>
            <a:endParaRPr lang="en-US" dirty="0"/>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5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spTree>
    <p:extLst>
      <p:ext uri="{BB962C8B-B14F-4D97-AF65-F5344CB8AC3E}">
        <p14:creationId xmlns:p14="http://schemas.microsoft.com/office/powerpoint/2010/main" val="378327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8623738" cy="2585323"/>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spTree>
    <p:extLst>
      <p:ext uri="{BB962C8B-B14F-4D97-AF65-F5344CB8AC3E}">
        <p14:creationId xmlns:p14="http://schemas.microsoft.com/office/powerpoint/2010/main" val="1257319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Same spelling engine used for Chrome/Firefox etc.</a:t>
            </a:r>
          </a:p>
        </p:txBody>
      </p:sp>
    </p:spTree>
    <p:extLst>
      <p:ext uri="{BB962C8B-B14F-4D97-AF65-F5344CB8AC3E}">
        <p14:creationId xmlns:p14="http://schemas.microsoft.com/office/powerpoint/2010/main" val="3086038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a:t>
            </a:r>
            <a:r>
              <a:rPr lang="en-US" dirty="0" err="1"/>
              <a:t>mispellings</a:t>
            </a:r>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spTree>
    <p:extLst>
      <p:ext uri="{BB962C8B-B14F-4D97-AF65-F5344CB8AC3E}">
        <p14:creationId xmlns:p14="http://schemas.microsoft.com/office/powerpoint/2010/main" val="2168354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628650" y="318234"/>
            <a:ext cx="7886700" cy="591477"/>
          </a:xfrm>
        </p:spPr>
        <p:txBody>
          <a:bodyPr/>
          <a:lstStyle/>
          <a:p>
            <a:r>
              <a:rPr lang="en-US" dirty="0"/>
              <a:t>Too much coffee!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Open </a:t>
            </a:r>
            <a:r>
              <a:rPr lang="en-US" dirty="0" err="1"/>
              <a:t>D_spellCheck_examples.R</a:t>
            </a:r>
            <a:endParaRPr lang="en-US" dirty="0"/>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3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r>
              <a:rPr lang="en-US" i="1" dirty="0"/>
              <a:t>– all times are suggested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64020028"/>
              </p:ext>
            </p:extLst>
          </p:nvPr>
        </p:nvGraphicFramePr>
        <p:xfrm>
          <a:off x="252248" y="1111250"/>
          <a:ext cx="8560675" cy="4539615"/>
        </p:xfrm>
        <a:graphic>
          <a:graphicData uri="http://schemas.openxmlformats.org/drawingml/2006/table">
            <a:tbl>
              <a:tblPr firstRow="1" bandRow="1">
                <a:tableStyleId>{F5AB1C69-6EDB-4FF4-983F-18BD219EF322}</a:tableStyleId>
              </a:tblPr>
              <a:tblGrid>
                <a:gridCol w="1344142">
                  <a:extLst>
                    <a:ext uri="{9D8B030D-6E8A-4147-A177-3AD203B41FA5}">
                      <a16:colId xmlns:a16="http://schemas.microsoft.com/office/drawing/2014/main" val="20000"/>
                    </a:ext>
                  </a:extLst>
                </a:gridCol>
                <a:gridCol w="931524">
                  <a:extLst>
                    <a:ext uri="{9D8B030D-6E8A-4147-A177-3AD203B41FA5}">
                      <a16:colId xmlns:a16="http://schemas.microsoft.com/office/drawing/2014/main" val="20001"/>
                    </a:ext>
                  </a:extLst>
                </a:gridCol>
                <a:gridCol w="6285009">
                  <a:extLst>
                    <a:ext uri="{9D8B030D-6E8A-4147-A177-3AD203B41FA5}">
                      <a16:colId xmlns:a16="http://schemas.microsoft.com/office/drawing/2014/main" val="20002"/>
                    </a:ext>
                  </a:extLst>
                </a:gridCol>
              </a:tblGrid>
              <a:tr h="370840">
                <a:tc>
                  <a:txBody>
                    <a:bodyPr/>
                    <a:lstStyle/>
                    <a:p>
                      <a:pPr algn="ctr" fontAlgn="ctr"/>
                      <a:r>
                        <a:rPr lang="en-US" sz="2400" b="0" i="0" u="none" strike="noStrike" dirty="0">
                          <a:solidFill>
                            <a:schemeClr val="bg1"/>
                          </a:solidFill>
                          <a:effectLst/>
                          <a:latin typeface="Calibri" panose="020F0502020204030204" pitchFamily="34" charset="0"/>
                        </a:rPr>
                        <a:t>Start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r>
                        <a:rPr lang="en-US" sz="2400" b="0" i="0" u="none" strike="noStrike">
                          <a:solidFill>
                            <a:schemeClr val="bg1"/>
                          </a:solidFill>
                          <a:effectLst/>
                          <a:latin typeface="Calibri" panose="020F0502020204030204" pitchFamily="34" charset="0"/>
                        </a:rPr>
                        <a:t>End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2400" b="0" i="0" u="none" strike="noStrike" dirty="0">
                          <a:solidFill>
                            <a:schemeClr val="bg1"/>
                          </a:solidFill>
                          <a:effectLst/>
                          <a:latin typeface="Calibri" panose="020F0502020204030204" pitchFamily="34" charset="0"/>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8:45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en-US" sz="1800" b="0" i="0" u="none" strike="noStrike" baseline="0" dirty="0">
                          <a:solidFill>
                            <a:srgbClr val="000000"/>
                          </a:solidFill>
                          <a:effectLst/>
                          <a:latin typeface="Calibri" panose="020F0502020204030204" pitchFamily="34" charset="0"/>
                        </a:rPr>
                        <a:t>Coffee</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l" fontAlgn="b"/>
                      <a:r>
                        <a:rPr lang="pt-BR" sz="1800" b="0" i="0" u="none" strike="noStrike" baseline="0" dirty="0">
                          <a:solidFill>
                            <a:srgbClr val="000000"/>
                          </a:solidFill>
                          <a:effectLst/>
                          <a:latin typeface="Calibri" panose="020F0502020204030204" pitchFamily="34" charset="0"/>
                        </a:rPr>
                        <a:t>Syllabus, Intro to R, R Setup</a:t>
                      </a:r>
                    </a:p>
                  </a:txBody>
                  <a:tcPr marL="9525" marR="9525" marT="9525" marB="0" anchor="b"/>
                </a:tc>
                <a:extLst>
                  <a:ext uri="{0D108BD9-81ED-4DB2-BD59-A6C34878D82A}">
                    <a16:rowId xmlns:a16="http://schemas.microsoft.com/office/drawing/2014/main" val="10002"/>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10:30</a:t>
                      </a:r>
                    </a:p>
                  </a:txBody>
                  <a:tcPr marL="9525" marR="9525" marT="9525" marB="0" anchor="ctr"/>
                </a:tc>
                <a:tc>
                  <a:txBody>
                    <a:bodyPr/>
                    <a:lstStyle/>
                    <a:p>
                      <a:pPr algn="l" fontAlgn="b"/>
                      <a:r>
                        <a:rPr lang="en-US" sz="1800" b="0" i="0" u="none" strike="noStrike" baseline="0" dirty="0">
                          <a:solidFill>
                            <a:srgbClr val="000000"/>
                          </a:solidFill>
                          <a:effectLst/>
                          <a:latin typeface="Calibri" panose="020F0502020204030204" pitchFamily="34" charset="0"/>
                        </a:rPr>
                        <a:t>Break</a:t>
                      </a:r>
                    </a:p>
                  </a:txBody>
                  <a:tcPr marL="9525" marR="9525" marT="9525" marB="0" anchor="b"/>
                </a:tc>
                <a:extLst>
                  <a:ext uri="{0D108BD9-81ED-4DB2-BD59-A6C34878D82A}">
                    <a16:rowId xmlns:a16="http://schemas.microsoft.com/office/drawing/2014/main" val="10003"/>
                  </a:ext>
                </a:extLst>
              </a:tr>
              <a:tr h="370840">
                <a:tc>
                  <a:txBody>
                    <a:bodyPr/>
                    <a:lstStyle/>
                    <a:p>
                      <a:pPr algn="ctr" fontAlgn="ctr"/>
                      <a:r>
                        <a:rPr lang="en-US" sz="1800" b="0" i="0" u="none" strike="noStrike">
                          <a:solidFill>
                            <a:srgbClr val="000000"/>
                          </a:solidFill>
                          <a:effectLst/>
                          <a:latin typeface="Calibri" panose="020F0502020204030204" pitchFamily="34" charset="0"/>
                        </a:rPr>
                        <a:t>10:30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What is TM?</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String Manipulation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Keyword Search &amp; Density </a:t>
                      </a:r>
                    </a:p>
                    <a:p>
                      <a:pPr algn="l" fontAlgn="b"/>
                      <a:r>
                        <a:rPr lang="en-US" sz="1800" b="0" i="0" u="none" strike="noStrike" dirty="0">
                          <a:solidFill>
                            <a:srgbClr val="000000"/>
                          </a:solidFill>
                          <a:effectLst/>
                          <a:latin typeface="Calibri" panose="020F0502020204030204" pitchFamily="34" charset="0"/>
                        </a:rPr>
                        <a:t>Misspelling</a:t>
                      </a:r>
                    </a:p>
                  </a:txBody>
                  <a:tcPr marL="9525" marR="9525" marT="9525" marB="0" anchor="b"/>
                </a:tc>
                <a:extLst>
                  <a:ext uri="{0D108BD9-81ED-4DB2-BD59-A6C34878D82A}">
                    <a16:rowId xmlns:a16="http://schemas.microsoft.com/office/drawing/2014/main" val="10004"/>
                  </a:ext>
                </a:extLst>
              </a:tr>
              <a:tr h="370840">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Lunch</a:t>
                      </a:r>
                    </a:p>
                  </a:txBody>
                  <a:tcPr marL="9525" marR="9525" marT="9525" marB="0" anchor="b"/>
                </a:tc>
                <a:extLst>
                  <a:ext uri="{0D108BD9-81ED-4DB2-BD59-A6C34878D82A}">
                    <a16:rowId xmlns:a16="http://schemas.microsoft.com/office/drawing/2014/main" val="10005"/>
                  </a:ext>
                </a:extLst>
              </a:tr>
              <a:tr h="370840">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ctr" fontAlgn="ctr"/>
                      <a:r>
                        <a:rPr lang="en-US" sz="1800" b="0" i="0" u="none" strike="noStrike" dirty="0">
                          <a:solidFill>
                            <a:srgbClr val="000000"/>
                          </a:solidFill>
                          <a:effectLst/>
                          <a:latin typeface="Calibri" panose="020F0502020204030204" pitchFamily="34" charset="0"/>
                        </a:rPr>
                        <a:t>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Bag of Words</a:t>
                      </a:r>
                    </a:p>
                    <a:p>
                      <a:pPr algn="l" fontAlgn="b"/>
                      <a:r>
                        <a:rPr lang="en-US" sz="1800" b="0" i="0" u="none" strike="noStrike" dirty="0">
                          <a:solidFill>
                            <a:srgbClr val="000000"/>
                          </a:solidFill>
                          <a:effectLst/>
                          <a:latin typeface="Calibri" panose="020F0502020204030204" pitchFamily="34" charset="0"/>
                        </a:rPr>
                        <a:t>tm Class &amp; Functions</a:t>
                      </a:r>
                    </a:p>
                    <a:p>
                      <a:pPr algn="l" fontAlgn="b"/>
                      <a:r>
                        <a:rPr lang="en-US" sz="1800" b="0" i="0" u="none" strike="noStrike" baseline="0" dirty="0">
                          <a:solidFill>
                            <a:srgbClr val="000000"/>
                          </a:solidFill>
                          <a:effectLst/>
                          <a:latin typeface="Calibri" panose="020F0502020204030204" pitchFamily="34" charset="0"/>
                        </a:rPr>
                        <a:t>Meta-Document Information</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70840">
                <a:tc>
                  <a:txBody>
                    <a:bodyPr/>
                    <a:lstStyle/>
                    <a:p>
                      <a:pPr algn="ctr" fontAlgn="ctr"/>
                      <a:r>
                        <a:rPr lang="en-US" sz="1800" b="0" i="0" u="none" strike="noStrike">
                          <a:solidFill>
                            <a:srgbClr val="000000"/>
                          </a:solidFill>
                          <a:effectLst/>
                          <a:latin typeface="Calibri" panose="020F0502020204030204" pitchFamily="34" charset="0"/>
                        </a:rPr>
                        <a:t>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WFM</a:t>
                      </a:r>
                    </a:p>
                  </a:txBody>
                  <a:tcPr marL="9525" marR="9525" marT="9525" marB="0" anchor="b"/>
                </a:tc>
                <a:extLst>
                  <a:ext uri="{0D108BD9-81ED-4DB2-BD59-A6C34878D82A}">
                    <a16:rowId xmlns:a16="http://schemas.microsoft.com/office/drawing/2014/main" val="10007"/>
                  </a:ext>
                </a:extLst>
              </a:tr>
              <a:tr h="370840">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3:15</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Lab: Clean a corpus</a:t>
                      </a:r>
                      <a:r>
                        <a:rPr lang="en-US" sz="1800" b="0" i="0" u="none" strike="noStrike" baseline="0" dirty="0">
                          <a:solidFill>
                            <a:srgbClr val="000000"/>
                          </a:solidFill>
                          <a:effectLst/>
                          <a:latin typeface="Calibri" panose="020F0502020204030204" pitchFamily="34" charset="0"/>
                        </a:rPr>
                        <a:t> of tweets &amp; construct WFM</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1/12/20</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91242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2087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1/12/20</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confusing for new R programmers.</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59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761335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Bag of Words Text Mining</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grpSp>
        <p:nvGrpSpPr>
          <p:cNvPr id="7" name="Group 6"/>
          <p:cNvGrpSpPr/>
          <p:nvPr/>
        </p:nvGrpSpPr>
        <p:grpSpPr>
          <a:xfrm>
            <a:off x="1049382"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2222938"/>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82357" y="2853558"/>
            <a:ext cx="4209395" cy="2862322"/>
          </a:xfrm>
          <a:prstGeom prst="rect">
            <a:avLst/>
          </a:prstGeom>
          <a:noFill/>
        </p:spPr>
        <p:txBody>
          <a:bodyPr wrap="square" rtlCol="0">
            <a:spAutoFit/>
          </a:bodyPr>
          <a:lstStyle/>
          <a:p>
            <a:r>
              <a:rPr lang="en-US" dirty="0"/>
              <a:t>Example Text Changes:</a:t>
            </a:r>
          </a:p>
          <a:p>
            <a:pPr marL="742950" lvl="1" indent="-285750">
              <a:buFont typeface="Arial" panose="020B0604020202020204" pitchFamily="34" charset="0"/>
              <a:buChar char="•"/>
            </a:pPr>
            <a:r>
              <a:rPr lang="en-US" dirty="0"/>
              <a:t>Capitalization</a:t>
            </a:r>
          </a:p>
          <a:p>
            <a:pPr marL="1200150" lvl="2" indent="-285750">
              <a:buFont typeface="Arial" panose="020B0604020202020204" pitchFamily="34" charset="0"/>
              <a:buChar char="•"/>
            </a:pPr>
            <a:r>
              <a:rPr lang="en-US" dirty="0"/>
              <a:t>Coffee = coffee</a:t>
            </a:r>
          </a:p>
          <a:p>
            <a:pPr marL="742950" lvl="1"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shot. = shot</a:t>
            </a:r>
          </a:p>
          <a:p>
            <a:pPr marL="742950" lvl="1" indent="-285750">
              <a:buFont typeface="Arial" panose="020B0604020202020204" pitchFamily="34" charset="0"/>
              <a:buChar char="•"/>
            </a:pPr>
            <a:r>
              <a:rPr lang="en-US" dirty="0"/>
              <a:t>Numbers</a:t>
            </a:r>
          </a:p>
          <a:p>
            <a:pPr marL="1200150" lvl="2" indent="-285750">
              <a:buFont typeface="Arial" panose="020B0604020202020204" pitchFamily="34" charset="0"/>
              <a:buChar char="•"/>
            </a:pPr>
            <a:r>
              <a:rPr lang="en-US" dirty="0"/>
              <a:t>One = 1 </a:t>
            </a:r>
            <a:r>
              <a:rPr lang="en-US" i="1" dirty="0"/>
              <a:t>or removed</a:t>
            </a:r>
          </a:p>
          <a:p>
            <a:pPr marL="742950" lvl="1" indent="-285750">
              <a:buFont typeface="Arial" panose="020B0604020202020204" pitchFamily="34" charset="0"/>
              <a:buChar char="•"/>
            </a:pPr>
            <a:r>
              <a:rPr lang="en-US" dirty="0" err="1"/>
              <a:t>Stopwords</a:t>
            </a:r>
            <a:endParaRPr lang="en-US" dirty="0"/>
          </a:p>
          <a:p>
            <a:pPr marL="1200150" lvl="2" indent="-285750">
              <a:buFont typeface="Arial" panose="020B0604020202020204" pitchFamily="34" charset="0"/>
              <a:buChar char="•"/>
            </a:pPr>
            <a:r>
              <a:rPr lang="en-US" dirty="0"/>
              <a:t>Remove non-informative terms </a:t>
            </a:r>
            <a:r>
              <a:rPr lang="en-US" dirty="0" err="1"/>
              <a:t>ie</a:t>
            </a:r>
            <a:r>
              <a:rPr lang="en-US" dirty="0"/>
              <a:t> “and” “the”</a:t>
            </a:r>
          </a:p>
        </p:txBody>
      </p:sp>
      <p:sp>
        <p:nvSpPr>
          <p:cNvPr id="20" name="Rectangle 19"/>
          <p:cNvSpPr/>
          <p:nvPr/>
        </p:nvSpPr>
        <p:spPr>
          <a:xfrm>
            <a:off x="4663464" y="1805973"/>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spTree>
    <p:extLst>
      <p:ext uri="{BB962C8B-B14F-4D97-AF65-F5344CB8AC3E}">
        <p14:creationId xmlns:p14="http://schemas.microsoft.com/office/powerpoint/2010/main" val="185420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564238"/>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2469929"/>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2469929"/>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2469929"/>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3312073"/>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967858"/>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3981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2878441"/>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434505"/>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394164"/>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367270"/>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626276"/>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282061"/>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4948516"/>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239256" y="4948516"/>
            <a:ext cx="1745285" cy="523220"/>
          </a:xfrm>
          <a:prstGeom prst="rect">
            <a:avLst/>
          </a:prstGeom>
          <a:noFill/>
        </p:spPr>
        <p:txBody>
          <a:bodyPr wrap="none" rtlCol="0">
            <a:spAutoFit/>
          </a:bodyPr>
          <a:lstStyle/>
          <a:p>
            <a:pPr algn="ctr"/>
            <a:r>
              <a:rPr lang="en-US" sz="1400" dirty="0"/>
              <a:t>Intra-subject </a:t>
            </a:r>
          </a:p>
          <a:p>
            <a:pPr algn="ctr"/>
            <a:r>
              <a:rPr lang="en-US" sz="1400" dirty="0"/>
              <a:t>Comparative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4948516"/>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spTree>
    <p:extLst>
      <p:ext uri="{BB962C8B-B14F-4D97-AF65-F5344CB8AC3E}">
        <p14:creationId xmlns:p14="http://schemas.microsoft.com/office/powerpoint/2010/main" val="246991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3524750"/>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942901"/>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3375135"/>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p>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47384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47718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51904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1/12/20</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52543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58332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5436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0" y="365126"/>
            <a:ext cx="8515350" cy="591477"/>
          </a:xfrm>
        </p:spPr>
        <p:txBody>
          <a:bodyPr/>
          <a:lstStyle/>
          <a:p>
            <a:r>
              <a:rPr lang="en-US" dirty="0"/>
              <a:t>Poor Man’s Lemmatization (more to come later)</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
        <p:nvSpPr>
          <p:cNvPr id="11" name="Footer Placeholder 5">
            <a:extLst>
              <a:ext uri="{FF2B5EF4-FFF2-40B4-BE49-F238E27FC236}">
                <a16:creationId xmlns:a16="http://schemas.microsoft.com/office/drawing/2014/main" id="{70FFCC42-8F8D-4609-9B8A-7AC247FB6E6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6568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Tree>
    <p:extLst>
      <p:ext uri="{BB962C8B-B14F-4D97-AF65-F5344CB8AC3E}">
        <p14:creationId xmlns:p14="http://schemas.microsoft.com/office/powerpoint/2010/main" val="3465958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97869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1/12/20</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223917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69332"/>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spTree>
    <p:extLst>
      <p:ext uri="{BB962C8B-B14F-4D97-AF65-F5344CB8AC3E}">
        <p14:creationId xmlns:p14="http://schemas.microsoft.com/office/powerpoint/2010/main" val="84101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11" name="Rectangle 10"/>
          <p:cNvSpPr/>
          <p:nvPr/>
        </p:nvSpPr>
        <p:spPr>
          <a:xfrm>
            <a:off x="111060" y="2136339"/>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Retaining meta data information</a:t>
            </a:r>
          </a:p>
        </p:txBody>
      </p:sp>
    </p:spTree>
    <p:extLst>
      <p:ext uri="{BB962C8B-B14F-4D97-AF65-F5344CB8AC3E}">
        <p14:creationId xmlns:p14="http://schemas.microsoft.com/office/powerpoint/2010/main" val="269228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17155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942267"/>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Tree>
    <p:extLst>
      <p:ext uri="{BB962C8B-B14F-4D97-AF65-F5344CB8AC3E}">
        <p14:creationId xmlns:p14="http://schemas.microsoft.com/office/powerpoint/2010/main" val="3532987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22" name="Rectangle 21">
            <a:extLst>
              <a:ext uri="{FF2B5EF4-FFF2-40B4-BE49-F238E27FC236}">
                <a16:creationId xmlns:a16="http://schemas.microsoft.com/office/drawing/2014/main" id="{19889756-F100-4C4C-ADAB-79A1BBE2D7E1}"/>
              </a:ext>
            </a:extLst>
          </p:cNvPr>
          <p:cNvSpPr/>
          <p:nvPr/>
        </p:nvSpPr>
        <p:spPr>
          <a:xfrm>
            <a:off x="365759" y="4942267"/>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spTree>
    <p:extLst>
      <p:ext uri="{BB962C8B-B14F-4D97-AF65-F5344CB8AC3E}">
        <p14:creationId xmlns:p14="http://schemas.microsoft.com/office/powerpoint/2010/main" val="2989203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37144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46</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07805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E_text_organization.R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47</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4942267"/>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sp>
        <p:nvSpPr>
          <p:cNvPr id="2" name="TextBox 1"/>
          <p:cNvSpPr txBox="1"/>
          <p:nvPr/>
        </p:nvSpPr>
        <p:spPr>
          <a:xfrm>
            <a:off x="118345" y="1876097"/>
            <a:ext cx="8907310"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Why are these matrices sparse?  What do they represent?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 a Document Term Matrix what is each row?</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 a Term Document Matrix what is each row?</a:t>
            </a:r>
          </a:p>
        </p:txBody>
      </p:sp>
    </p:spTree>
    <p:extLst>
      <p:ext uri="{BB962C8B-B14F-4D97-AF65-F5344CB8AC3E}">
        <p14:creationId xmlns:p14="http://schemas.microsoft.com/office/powerpoint/2010/main" val="3720799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r>
              <a:rPr lang="en-US" i="1" dirty="0"/>
              <a:t>– all times are suggested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7014550"/>
              </p:ext>
            </p:extLst>
          </p:nvPr>
        </p:nvGraphicFramePr>
        <p:xfrm>
          <a:off x="252248" y="1111250"/>
          <a:ext cx="8560675" cy="4539615"/>
        </p:xfrm>
        <a:graphic>
          <a:graphicData uri="http://schemas.openxmlformats.org/drawingml/2006/table">
            <a:tbl>
              <a:tblPr firstRow="1" bandRow="1">
                <a:tableStyleId>{F5AB1C69-6EDB-4FF4-983F-18BD219EF322}</a:tableStyleId>
              </a:tblPr>
              <a:tblGrid>
                <a:gridCol w="1344142">
                  <a:extLst>
                    <a:ext uri="{9D8B030D-6E8A-4147-A177-3AD203B41FA5}">
                      <a16:colId xmlns:a16="http://schemas.microsoft.com/office/drawing/2014/main" val="20000"/>
                    </a:ext>
                  </a:extLst>
                </a:gridCol>
                <a:gridCol w="931524">
                  <a:extLst>
                    <a:ext uri="{9D8B030D-6E8A-4147-A177-3AD203B41FA5}">
                      <a16:colId xmlns:a16="http://schemas.microsoft.com/office/drawing/2014/main" val="20001"/>
                    </a:ext>
                  </a:extLst>
                </a:gridCol>
                <a:gridCol w="6285009">
                  <a:extLst>
                    <a:ext uri="{9D8B030D-6E8A-4147-A177-3AD203B41FA5}">
                      <a16:colId xmlns:a16="http://schemas.microsoft.com/office/drawing/2014/main" val="20002"/>
                    </a:ext>
                  </a:extLst>
                </a:gridCol>
              </a:tblGrid>
              <a:tr h="370840">
                <a:tc>
                  <a:txBody>
                    <a:bodyPr/>
                    <a:lstStyle/>
                    <a:p>
                      <a:pPr algn="ctr" fontAlgn="ctr"/>
                      <a:r>
                        <a:rPr lang="en-US" sz="2400" b="0" i="0" u="none" strike="noStrike" dirty="0">
                          <a:solidFill>
                            <a:schemeClr val="bg1"/>
                          </a:solidFill>
                          <a:effectLst/>
                          <a:latin typeface="Calibri" panose="020F0502020204030204" pitchFamily="34" charset="0"/>
                        </a:rPr>
                        <a:t>Start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ctr"/>
                      <a:r>
                        <a:rPr lang="en-US" sz="2400" b="0" i="0" u="none" strike="noStrike">
                          <a:solidFill>
                            <a:schemeClr val="bg1"/>
                          </a:solidFill>
                          <a:effectLst/>
                          <a:latin typeface="Calibri" panose="020F0502020204030204" pitchFamily="34" charset="0"/>
                        </a:rPr>
                        <a:t>End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b"/>
                      <a:r>
                        <a:rPr lang="en-US" sz="2400" b="0" i="0" u="none" strike="noStrike" dirty="0">
                          <a:solidFill>
                            <a:schemeClr val="bg1"/>
                          </a:solidFill>
                          <a:effectLst/>
                          <a:latin typeface="Calibri" panose="020F0502020204030204" pitchFamily="34" charset="0"/>
                        </a:rPr>
                        <a:t>Monday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8:45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en-US" sz="1800" b="0" i="0" u="none" strike="noStrike" baseline="0" dirty="0">
                          <a:solidFill>
                            <a:srgbClr val="000000"/>
                          </a:solidFill>
                          <a:effectLst/>
                          <a:latin typeface="Calibri" panose="020F0502020204030204" pitchFamily="34" charset="0"/>
                        </a:rPr>
                        <a:t>Coffee</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9:15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l" fontAlgn="b"/>
                      <a:r>
                        <a:rPr lang="pt-BR" sz="1800" b="0" i="0" u="none" strike="noStrike" baseline="0" dirty="0">
                          <a:solidFill>
                            <a:srgbClr val="000000"/>
                          </a:solidFill>
                          <a:effectLst/>
                          <a:latin typeface="Calibri" panose="020F0502020204030204" pitchFamily="34" charset="0"/>
                        </a:rPr>
                        <a:t>Syllabus, Intro to R, R Setup</a:t>
                      </a:r>
                    </a:p>
                  </a:txBody>
                  <a:tcPr marL="9525" marR="9525" marT="9525" marB="0" anchor="b"/>
                </a:tc>
                <a:extLst>
                  <a:ext uri="{0D108BD9-81ED-4DB2-BD59-A6C34878D82A}">
                    <a16:rowId xmlns:a16="http://schemas.microsoft.com/office/drawing/2014/main" val="10002"/>
                  </a:ext>
                </a:extLst>
              </a:tr>
              <a:tr h="370840">
                <a:tc>
                  <a:txBody>
                    <a:bodyPr/>
                    <a:lstStyle/>
                    <a:p>
                      <a:pPr algn="ctr" fontAlgn="ctr"/>
                      <a:r>
                        <a:rPr lang="en-US" sz="1800" b="0" i="0" u="none" strike="noStrike" baseline="0">
                          <a:solidFill>
                            <a:srgbClr val="000000"/>
                          </a:solidFill>
                          <a:effectLst/>
                          <a:latin typeface="Calibri" panose="020F0502020204030204" pitchFamily="34" charset="0"/>
                        </a:rPr>
                        <a:t>10:15</a:t>
                      </a:r>
                    </a:p>
                  </a:txBody>
                  <a:tcPr marL="9525" marR="9525" marT="9525" marB="0" anchor="ctr"/>
                </a:tc>
                <a:tc>
                  <a:txBody>
                    <a:bodyPr/>
                    <a:lstStyle/>
                    <a:p>
                      <a:pPr algn="ctr" fontAlgn="ctr"/>
                      <a:r>
                        <a:rPr lang="en-US" sz="1800" b="0" i="0" u="none" strike="noStrike" baseline="0">
                          <a:solidFill>
                            <a:srgbClr val="000000"/>
                          </a:solidFill>
                          <a:effectLst/>
                          <a:latin typeface="Calibri" panose="020F0502020204030204" pitchFamily="34" charset="0"/>
                        </a:rPr>
                        <a:t>10:30</a:t>
                      </a:r>
                    </a:p>
                  </a:txBody>
                  <a:tcPr marL="9525" marR="9525" marT="9525" marB="0" anchor="ctr"/>
                </a:tc>
                <a:tc>
                  <a:txBody>
                    <a:bodyPr/>
                    <a:lstStyle/>
                    <a:p>
                      <a:pPr algn="l" fontAlgn="b"/>
                      <a:r>
                        <a:rPr lang="en-US" sz="1800" b="0" i="0" u="none" strike="noStrike" baseline="0" dirty="0">
                          <a:solidFill>
                            <a:srgbClr val="000000"/>
                          </a:solidFill>
                          <a:effectLst/>
                          <a:latin typeface="Calibri" panose="020F0502020204030204" pitchFamily="34" charset="0"/>
                        </a:rPr>
                        <a:t>Break</a:t>
                      </a:r>
                    </a:p>
                  </a:txBody>
                  <a:tcPr marL="9525" marR="9525" marT="9525" marB="0" anchor="b"/>
                </a:tc>
                <a:extLst>
                  <a:ext uri="{0D108BD9-81ED-4DB2-BD59-A6C34878D82A}">
                    <a16:rowId xmlns:a16="http://schemas.microsoft.com/office/drawing/2014/main" val="10003"/>
                  </a:ext>
                </a:extLst>
              </a:tr>
              <a:tr h="370840">
                <a:tc>
                  <a:txBody>
                    <a:bodyPr/>
                    <a:lstStyle/>
                    <a:p>
                      <a:pPr algn="ctr" fontAlgn="ctr"/>
                      <a:r>
                        <a:rPr lang="en-US" sz="1800" b="0" i="0" u="none" strike="noStrike">
                          <a:solidFill>
                            <a:srgbClr val="000000"/>
                          </a:solidFill>
                          <a:effectLst/>
                          <a:latin typeface="Calibri" panose="020F0502020204030204" pitchFamily="34" charset="0"/>
                        </a:rPr>
                        <a:t>10:30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What is TM?</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String Manipulation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Keyword Search &amp; Density </a:t>
                      </a:r>
                    </a:p>
                    <a:p>
                      <a:pPr algn="l" fontAlgn="b"/>
                      <a:r>
                        <a:rPr lang="en-US" sz="1800" b="0" i="0" u="none" strike="noStrike" dirty="0">
                          <a:solidFill>
                            <a:srgbClr val="000000"/>
                          </a:solidFill>
                          <a:effectLst/>
                          <a:latin typeface="Calibri" panose="020F0502020204030204" pitchFamily="34" charset="0"/>
                        </a:rPr>
                        <a:t>Misspelling</a:t>
                      </a:r>
                    </a:p>
                  </a:txBody>
                  <a:tcPr marL="9525" marR="9525" marT="9525" marB="0" anchor="b"/>
                </a:tc>
                <a:extLst>
                  <a:ext uri="{0D108BD9-81ED-4DB2-BD59-A6C34878D82A}">
                    <a16:rowId xmlns:a16="http://schemas.microsoft.com/office/drawing/2014/main" val="10004"/>
                  </a:ext>
                </a:extLst>
              </a:tr>
              <a:tr h="370840">
                <a:tc>
                  <a:txBody>
                    <a:bodyPr/>
                    <a:lstStyle/>
                    <a:p>
                      <a:pPr algn="ctr" fontAlgn="ctr"/>
                      <a:r>
                        <a:rPr lang="en-US" sz="1800" b="0" i="0" u="none" strike="noStrike">
                          <a:solidFill>
                            <a:srgbClr val="000000"/>
                          </a:solidFill>
                          <a:effectLst/>
                          <a:latin typeface="Calibri" panose="020F0502020204030204" pitchFamily="34" charset="0"/>
                        </a:rPr>
                        <a:t>12:00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Lunch</a:t>
                      </a:r>
                    </a:p>
                  </a:txBody>
                  <a:tcPr marL="9525" marR="9525" marT="9525" marB="0" anchor="b"/>
                </a:tc>
                <a:extLst>
                  <a:ext uri="{0D108BD9-81ED-4DB2-BD59-A6C34878D82A}">
                    <a16:rowId xmlns:a16="http://schemas.microsoft.com/office/drawing/2014/main" val="10005"/>
                  </a:ext>
                </a:extLst>
              </a:tr>
              <a:tr h="370840">
                <a:tc>
                  <a:txBody>
                    <a:bodyPr/>
                    <a:lstStyle/>
                    <a:p>
                      <a:pPr algn="ctr" fontAlgn="ctr"/>
                      <a:r>
                        <a:rPr lang="en-US" sz="1800" b="0" i="0" u="none" strike="noStrike">
                          <a:solidFill>
                            <a:srgbClr val="000000"/>
                          </a:solidFill>
                          <a:effectLst/>
                          <a:latin typeface="Calibri" panose="020F0502020204030204" pitchFamily="34" charset="0"/>
                        </a:rPr>
                        <a:t>1:30</a:t>
                      </a:r>
                    </a:p>
                  </a:txBody>
                  <a:tcPr marL="9525" marR="9525" marT="9525" marB="0" anchor="ctr"/>
                </a:tc>
                <a:tc>
                  <a:txBody>
                    <a:bodyPr/>
                    <a:lstStyle/>
                    <a:p>
                      <a:pPr algn="ctr" fontAlgn="ctr"/>
                      <a:r>
                        <a:rPr lang="en-US" sz="1800" b="0" i="0" u="none" strike="noStrike" dirty="0">
                          <a:solidFill>
                            <a:srgbClr val="000000"/>
                          </a:solidFill>
                          <a:effectLst/>
                          <a:latin typeface="Calibri" panose="020F0502020204030204" pitchFamily="34" charset="0"/>
                        </a:rPr>
                        <a:t>2:00</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Bag of Words</a:t>
                      </a:r>
                    </a:p>
                    <a:p>
                      <a:pPr algn="l" fontAlgn="b"/>
                      <a:r>
                        <a:rPr lang="en-US" sz="1800" b="0" i="0" u="none" strike="noStrike" dirty="0">
                          <a:solidFill>
                            <a:srgbClr val="000000"/>
                          </a:solidFill>
                          <a:effectLst/>
                          <a:latin typeface="Calibri" panose="020F0502020204030204" pitchFamily="34" charset="0"/>
                        </a:rPr>
                        <a:t>tm Class &amp; Functions</a:t>
                      </a:r>
                    </a:p>
                    <a:p>
                      <a:pPr algn="l" fontAlgn="b"/>
                      <a:r>
                        <a:rPr lang="en-US" sz="1800" b="0" i="0" u="none" strike="noStrike" baseline="0" dirty="0">
                          <a:solidFill>
                            <a:srgbClr val="000000"/>
                          </a:solidFill>
                          <a:effectLst/>
                          <a:latin typeface="Calibri" panose="020F0502020204030204" pitchFamily="34" charset="0"/>
                        </a:rPr>
                        <a:t>Meta-Document Information</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370840">
                <a:tc>
                  <a:txBody>
                    <a:bodyPr/>
                    <a:lstStyle/>
                    <a:p>
                      <a:pPr algn="ctr" fontAlgn="ctr"/>
                      <a:r>
                        <a:rPr lang="en-US" sz="1800" b="0" i="0" u="none" strike="noStrike">
                          <a:solidFill>
                            <a:srgbClr val="000000"/>
                          </a:solidFill>
                          <a:effectLst/>
                          <a:latin typeface="Calibri" panose="020F0502020204030204" pitchFamily="34" charset="0"/>
                        </a:rPr>
                        <a:t>2:00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WFM</a:t>
                      </a:r>
                    </a:p>
                  </a:txBody>
                  <a:tcPr marL="9525" marR="9525" marT="9525" marB="0" anchor="b"/>
                </a:tc>
                <a:extLst>
                  <a:ext uri="{0D108BD9-81ED-4DB2-BD59-A6C34878D82A}">
                    <a16:rowId xmlns:a16="http://schemas.microsoft.com/office/drawing/2014/main" val="10007"/>
                  </a:ext>
                </a:extLst>
              </a:tr>
              <a:tr h="370840">
                <a:tc>
                  <a:txBody>
                    <a:bodyPr/>
                    <a:lstStyle/>
                    <a:p>
                      <a:pPr algn="ctr" fontAlgn="ctr"/>
                      <a:r>
                        <a:rPr lang="en-US" sz="1800" b="0" i="0" u="none" strike="noStrike">
                          <a:solidFill>
                            <a:srgbClr val="000000"/>
                          </a:solidFill>
                          <a:effectLst/>
                          <a:latin typeface="Calibri" panose="020F0502020204030204" pitchFamily="34" charset="0"/>
                        </a:rPr>
                        <a:t>2:30</a:t>
                      </a:r>
                    </a:p>
                  </a:txBody>
                  <a:tcPr marL="9525" marR="9525" marT="9525" marB="0" anchor="ctr"/>
                </a:tc>
                <a:tc>
                  <a:txBody>
                    <a:bodyPr/>
                    <a:lstStyle/>
                    <a:p>
                      <a:pPr algn="ctr" fontAlgn="ctr"/>
                      <a:r>
                        <a:rPr lang="en-US" sz="1800" b="0" i="0" u="none" strike="noStrike">
                          <a:solidFill>
                            <a:srgbClr val="000000"/>
                          </a:solidFill>
                          <a:effectLst/>
                          <a:latin typeface="Calibri" panose="020F0502020204030204" pitchFamily="34" charset="0"/>
                        </a:rPr>
                        <a:t>3:15</a:t>
                      </a:r>
                    </a:p>
                  </a:txBody>
                  <a:tcPr marL="9525"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Lab: Clean a corpus</a:t>
                      </a:r>
                      <a:r>
                        <a:rPr lang="en-US" sz="1800" b="0" i="0" u="none" strike="noStrike" baseline="0" dirty="0">
                          <a:solidFill>
                            <a:srgbClr val="000000"/>
                          </a:solidFill>
                          <a:effectLst/>
                          <a:latin typeface="Calibri" panose="020F0502020204030204" pitchFamily="34" charset="0"/>
                        </a:rPr>
                        <a:t> of tweets &amp; construct WFM</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1/12/20</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48</a:t>
            </a:fld>
            <a:endParaRPr lang="en-US"/>
          </a:p>
        </p:txBody>
      </p:sp>
    </p:spTree>
    <p:extLst>
      <p:ext uri="{BB962C8B-B14F-4D97-AF65-F5344CB8AC3E}">
        <p14:creationId xmlns:p14="http://schemas.microsoft.com/office/powerpoint/2010/main" val="1348241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7709803" cy="2031325"/>
          </a:xfrm>
          <a:prstGeom prst="rect">
            <a:avLst/>
          </a:prstGeom>
          <a:noFill/>
        </p:spPr>
        <p:txBody>
          <a:bodyPr wrap="none" rtlCol="0">
            <a:spAutoFit/>
          </a:bodyPr>
          <a:lstStyle/>
          <a:p>
            <a:pPr marL="285750" indent="-285750">
              <a:buFont typeface="Arial" panose="020B0604020202020204" pitchFamily="34" charset="0"/>
              <a:buChar char="•"/>
            </a:pPr>
            <a:r>
              <a:rPr lang="en-US" dirty="0"/>
              <a:t>15Min : Clean and create a DTM &amp; TDM for one of the other tweet CSVs:</a:t>
            </a:r>
          </a:p>
          <a:p>
            <a:pPr marL="742950" lvl="1" indent="-285750">
              <a:buFont typeface="Arial" panose="020B0604020202020204" pitchFamily="34" charset="0"/>
              <a:buChar char="•"/>
            </a:pPr>
            <a:r>
              <a:rPr lang="en-US" dirty="0"/>
              <a:t>Game of Thrones</a:t>
            </a:r>
          </a:p>
          <a:p>
            <a:pPr marL="742950" lvl="1" indent="-285750">
              <a:buFont typeface="Arial" panose="020B0604020202020204" pitchFamily="34" charset="0"/>
              <a:buChar char="•"/>
            </a:pPr>
            <a:r>
              <a:rPr lang="en-US" dirty="0"/>
              <a:t>Game of Thrones Finale</a:t>
            </a:r>
          </a:p>
          <a:p>
            <a:pPr marL="742950" lvl="1" indent="-285750">
              <a:buFont typeface="Arial" panose="020B0604020202020204" pitchFamily="34" charset="0"/>
              <a:buChar char="•"/>
            </a:pPr>
            <a:r>
              <a:rPr lang="en-US" dirty="0"/>
              <a:t>Coffee_May19</a:t>
            </a:r>
          </a:p>
          <a:p>
            <a:pPr marL="285750" indent="-285750">
              <a:buFont typeface="Arial" panose="020B0604020202020204" pitchFamily="34" charset="0"/>
              <a:buChar char="•"/>
            </a:pPr>
            <a:r>
              <a:rPr lang="en-US" dirty="0"/>
              <a:t>15Min: Review Chapter 2 &amp; today’s scripts</a:t>
            </a:r>
            <a:r>
              <a:rPr lang="en-US" i="1" dirty="0"/>
              <a:t>: Come with questions in the AM</a:t>
            </a:r>
          </a:p>
          <a:p>
            <a:pPr marL="285750" indent="-285750">
              <a:buFont typeface="Arial" panose="020B0604020202020204" pitchFamily="34" charset="0"/>
              <a:buChar char="•"/>
            </a:pPr>
            <a:r>
              <a:rPr lang="en-US" dirty="0"/>
              <a:t>30Min: Read Chapter 3 of Text Mining in Practice w/R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5987" y="3965454"/>
            <a:ext cx="2152026" cy="215202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10" name="Picture 9"/>
          <p:cNvPicPr>
            <a:picLocks noChangeAspect="1"/>
          </p:cNvPicPr>
          <p:nvPr/>
        </p:nvPicPr>
        <p:blipFill>
          <a:blip r:embed="rId3"/>
          <a:stretch>
            <a:fillRect/>
          </a:stretch>
        </p:blipFill>
        <p:spPr>
          <a:xfrm>
            <a:off x="677917" y="1173364"/>
            <a:ext cx="7788166" cy="2741273"/>
          </a:xfrm>
          <a:prstGeom prst="rect">
            <a:avLst/>
          </a:prstGeom>
        </p:spPr>
      </p:pic>
      <p:sp>
        <p:nvSpPr>
          <p:cNvPr id="7" name="Rectangle 6">
            <a:extLst>
              <a:ext uri="{FF2B5EF4-FFF2-40B4-BE49-F238E27FC236}">
                <a16:creationId xmlns:a16="http://schemas.microsoft.com/office/drawing/2014/main" id="{5E4B27C6-1811-7D43-B3D9-265BA08B1196}"/>
              </a:ext>
            </a:extLst>
          </p:cNvPr>
          <p:cNvSpPr/>
          <p:nvPr/>
        </p:nvSpPr>
        <p:spPr>
          <a:xfrm>
            <a:off x="5620870" y="6373906"/>
            <a:ext cx="2460812" cy="443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*Both text courses are really covered in this course.</a:t>
            </a:r>
          </a:p>
        </p:txBody>
      </p:sp>
    </p:spTree>
    <p:extLst>
      <p:ext uri="{BB962C8B-B14F-4D97-AF65-F5344CB8AC3E}">
        <p14:creationId xmlns:p14="http://schemas.microsoft.com/office/powerpoint/2010/main" val="1333572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6037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1/12/20</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1909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1/12/20</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19857" y="1187587"/>
            <a:ext cx="6704286" cy="4482826"/>
          </a:xfrm>
          <a:prstGeom prst="rect">
            <a:avLst/>
          </a:prstGeom>
          <a:noFill/>
          <a:ln>
            <a:noFill/>
          </a:ln>
        </p:spPr>
      </p:pic>
    </p:spTree>
    <p:extLst>
      <p:ext uri="{BB962C8B-B14F-4D97-AF65-F5344CB8AC3E}">
        <p14:creationId xmlns:p14="http://schemas.microsoft.com/office/powerpoint/2010/main" val="834676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9</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cxnSp>
        <p:nvCxnSpPr>
          <p:cNvPr id="9" name="Straight Connector 8">
            <a:extLst>
              <a:ext uri="{FF2B5EF4-FFF2-40B4-BE49-F238E27FC236}">
                <a16:creationId xmlns:a16="http://schemas.microsoft.com/office/drawing/2014/main" id="{78C01504-6A73-4FF5-BD57-4D86E3708177}"/>
              </a:ext>
            </a:extLst>
          </p:cNvPr>
          <p:cNvCxnSpPr/>
          <p:nvPr/>
        </p:nvCxnSpPr>
        <p:spPr>
          <a:xfrm>
            <a:off x="247880" y="1648122"/>
            <a:ext cx="858489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CA05E2-2944-491F-A12C-B00C4C8F0CCB}"/>
              </a:ext>
            </a:extLst>
          </p:cNvPr>
          <p:cNvGrpSpPr/>
          <p:nvPr/>
        </p:nvGrpSpPr>
        <p:grpSpPr>
          <a:xfrm>
            <a:off x="1440913"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1/12/20</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9</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38948797"/>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5318</TotalTime>
  <Words>3181</Words>
  <Application>Microsoft Macintosh PowerPoint</Application>
  <PresentationFormat>On-screen Show (4:3)</PresentationFormat>
  <Paragraphs>803</Paragraphs>
  <Slides>49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 Unicode MS</vt:lpstr>
      <vt:lpstr>Arial</vt:lpstr>
      <vt:lpstr>Calibri</vt:lpstr>
      <vt:lpstr>Calibri Light</vt:lpstr>
      <vt:lpstr>Consolas</vt:lpstr>
      <vt:lpstr>inherit</vt:lpstr>
      <vt:lpstr>Lato</vt:lpstr>
      <vt:lpstr>1_Office Theme</vt:lpstr>
      <vt:lpstr>GSERM: Text Mining &amp; NLP TM Basics</vt:lpstr>
      <vt:lpstr>Agenda – all times are suggested</vt:lpstr>
      <vt:lpstr>Mo’ Packages Mo’ Problems</vt:lpstr>
      <vt:lpstr>Shameless Plug #1</vt:lpstr>
      <vt:lpstr>Shameless Plug #2*</vt:lpstr>
      <vt:lpstr>What is Text Mining?</vt:lpstr>
      <vt:lpstr>What is Text Mining?</vt:lpstr>
      <vt:lpstr>Where can NLP &amp; Text Mining be used?  Anywhere there are documents!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vt:lpstr>
      <vt:lpstr>What about misspelling?</vt:lpstr>
      <vt:lpstr>R packages to deal with misspelling</vt:lpstr>
      <vt:lpstr>R packages to deal with misspelling</vt:lpstr>
      <vt:lpstr>R packages to deal with misspelling</vt:lpstr>
      <vt:lpstr>Too much coffee!</vt:lpstr>
      <vt:lpstr>Agenda – all times are suggested</vt:lpstr>
      <vt:lpstr>Remember This?</vt:lpstr>
      <vt:lpstr>R for Cleaning Steps</vt:lpstr>
      <vt:lpstr>Bag of Words Text Mining</vt:lpstr>
      <vt:lpstr>Library TM Functions</vt:lpstr>
      <vt:lpstr>Corpora Examples</vt:lpstr>
      <vt:lpstr>Library TM Functions</vt:lpstr>
      <vt:lpstr>Library qdap Functions</vt:lpstr>
      <vt:lpstr>Poor Man’s Lemmatization (more to come later)</vt:lpstr>
      <vt:lpstr>Custom Functions in this class</vt:lpstr>
      <vt:lpstr>Custom Functions in this class</vt:lpstr>
      <vt:lpstr>PowerPoint Presentation</vt:lpstr>
      <vt:lpstr>Nuances &amp; Inputs for Setting Up a TM Project</vt:lpstr>
      <vt:lpstr>Nuances &amp; Inputs for Setting Up a TM Project</vt:lpstr>
      <vt:lpstr>How do you retain meta information?</vt:lpstr>
      <vt:lpstr>Bag of Words: TERM DOCUMENT MATRIX</vt:lpstr>
      <vt:lpstr>Bag of Words: DOCUMENT TERM MATRIX</vt:lpstr>
      <vt:lpstr>PowerPoint Presentation</vt:lpstr>
      <vt:lpstr>PowerPoint Presentation</vt:lpstr>
      <vt:lpstr>PowerPoint Presentation</vt:lpstr>
      <vt:lpstr>Agenda – all times are suggested</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286</cp:revision>
  <dcterms:created xsi:type="dcterms:W3CDTF">2018-05-23T17:24:59Z</dcterms:created>
  <dcterms:modified xsi:type="dcterms:W3CDTF">2020-01-12T18:29:19Z</dcterms:modified>
</cp:coreProperties>
</file>